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8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duru Narasimha" userId="bd3f5b018a89079d" providerId="LiveId" clId="{69F0B7B8-A48D-48FD-8D34-6509FC35AB36}"/>
    <pc:docChg chg="modSld">
      <pc:chgData name="Konduru Narasimha" userId="bd3f5b018a89079d" providerId="LiveId" clId="{69F0B7B8-A48D-48FD-8D34-6509FC35AB36}" dt="2024-03-30T14:42:22.571" v="0" actId="1076"/>
      <pc:docMkLst>
        <pc:docMk/>
      </pc:docMkLst>
      <pc:sldChg chg="modSp mod">
        <pc:chgData name="Konduru Narasimha" userId="bd3f5b018a89079d" providerId="LiveId" clId="{69F0B7B8-A48D-48FD-8D34-6509FC35AB36}" dt="2024-03-30T14:42:22.571" v="0" actId="1076"/>
        <pc:sldMkLst>
          <pc:docMk/>
          <pc:sldMk cId="0" sldId="265"/>
        </pc:sldMkLst>
        <pc:picChg chg="mod">
          <ac:chgData name="Konduru Narasimha" userId="bd3f5b018a89079d" providerId="LiveId" clId="{69F0B7B8-A48D-48FD-8D34-6509FC35AB36}" dt="2024-03-30T14:42:22.571" v="0" actId="1076"/>
          <ac:picMkLst>
            <pc:docMk/>
            <pc:sldMk cId="0" sldId="265"/>
            <ac:picMk id="13" creationId="{FEA2EDFA-59A4-12BC-EED8-7AFB8BE2180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madhavi.xlsx]Sheet2!PivotTable3</c:name>
    <c:fmtId val="15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5358705161854769E-2"/>
          <c:y val="2.7397260273972601E-2"/>
          <c:w val="0.71774781277340327"/>
          <c:h val="0.8438435264085140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Full-Time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Sheet2!$B$5:$B$9</c:f>
              <c:numCache>
                <c:formatCode>General</c:formatCode>
                <c:ptCount val="4"/>
                <c:pt idx="0">
                  <c:v>187</c:v>
                </c:pt>
                <c:pt idx="1">
                  <c:v>162</c:v>
                </c:pt>
                <c:pt idx="2">
                  <c:v>155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Part-Time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Sheet2!$C$5:$C$9</c:f>
              <c:numCache>
                <c:formatCode>General</c:formatCode>
                <c:ptCount val="4"/>
                <c:pt idx="0">
                  <c:v>159</c:v>
                </c:pt>
                <c:pt idx="1">
                  <c:v>161</c:v>
                </c:pt>
                <c:pt idx="2">
                  <c:v>157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Temporary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Sheet2!$D$5:$D$9</c:f>
              <c:numCache>
                <c:formatCode>General</c:formatCode>
                <c:ptCount val="4"/>
                <c:pt idx="0">
                  <c:v>190</c:v>
                </c:pt>
                <c:pt idx="1">
                  <c:v>196</c:v>
                </c:pt>
                <c:pt idx="2">
                  <c:v>166</c:v>
                </c:pt>
              </c:numCache>
            </c:numRef>
          </c:val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(blank)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Sheet2!$E$5:$E$9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75531568"/>
        <c:axId val="1675539184"/>
        <c:axId val="0"/>
      </c:bar3DChart>
      <c:catAx>
        <c:axId val="167553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5539184"/>
        <c:crosses val="autoZero"/>
        <c:auto val="1"/>
        <c:lblAlgn val="ctr"/>
        <c:lblOffset val="100"/>
        <c:noMultiLvlLbl val="0"/>
      </c:catAx>
      <c:valAx>
        <c:axId val="167553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5531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06-09-2024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-828675" y="19665"/>
            <a:ext cx="99822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Data Analysis using Excel</a:t>
            </a:r>
            <a:r>
              <a:rPr lang="en-US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/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55ADE35-C35B-07C1-F5AA-C33B3DDB802E}"/>
              </a:ext>
            </a:extLst>
          </p:cNvPr>
          <p:cNvSpPr txBox="1"/>
          <p:nvPr/>
        </p:nvSpPr>
        <p:spPr>
          <a:xfrm>
            <a:off x="2295524" y="3411052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 NAME</a:t>
            </a:r>
            <a:r>
              <a:rPr lang="en-US" sz="2400" dirty="0" smtClean="0"/>
              <a:t>: </a:t>
            </a:r>
            <a:r>
              <a:rPr lang="en-US" sz="2400" dirty="0" smtClean="0"/>
              <a:t>DEEPA.S</a:t>
            </a:r>
            <a:endParaRPr lang="en-US" sz="2400" dirty="0"/>
          </a:p>
          <a:p>
            <a:r>
              <a:rPr lang="en-US" sz="2400" dirty="0"/>
              <a:t>REGISTER NO</a:t>
            </a:r>
            <a:r>
              <a:rPr lang="en-US" sz="2400" dirty="0" smtClean="0"/>
              <a:t>: </a:t>
            </a:r>
            <a:r>
              <a:rPr lang="en-US" sz="2400" dirty="0" smtClean="0"/>
              <a:t>312218487</a:t>
            </a:r>
            <a:endParaRPr lang="en-US" sz="2400" dirty="0"/>
          </a:p>
          <a:p>
            <a:r>
              <a:rPr lang="en-US" sz="2400" dirty="0" smtClean="0"/>
              <a:t>DEPARTMENT: B.COM (general)</a:t>
            </a:r>
            <a:endParaRPr lang="en-US" sz="2400" dirty="0"/>
          </a:p>
          <a:p>
            <a:r>
              <a:rPr lang="en-US" sz="2400" dirty="0" smtClean="0"/>
              <a:t>COLLEGE: Government arts and science collage </a:t>
            </a:r>
          </a:p>
          <a:p>
            <a:endParaRPr lang="en-US" sz="2400" dirty="0"/>
          </a:p>
          <a:p>
            <a:r>
              <a:rPr lang="en-US" sz="2400" dirty="0"/>
              <a:t>          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330390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>
                <a:latin typeface="Trebuchet MS"/>
                <a:cs typeface="Trebuchet MS"/>
              </a:rPr>
              <a:t>M</a:t>
            </a:r>
            <a:r>
              <a:rPr sz="4800" b="1" dirty="0">
                <a:latin typeface="Trebuchet MS"/>
                <a:cs typeface="Trebuchet MS"/>
              </a:rPr>
              <a:t>O</a:t>
            </a:r>
            <a:r>
              <a:rPr sz="4800" b="1" spc="-15" dirty="0">
                <a:latin typeface="Trebuchet MS"/>
                <a:cs typeface="Trebuchet MS"/>
              </a:rPr>
              <a:t>D</a:t>
            </a:r>
            <a:r>
              <a:rPr sz="4800" b="1" spc="-35" dirty="0">
                <a:latin typeface="Trebuchet MS"/>
                <a:cs typeface="Trebuchet MS"/>
              </a:rPr>
              <a:t>E</a:t>
            </a:r>
            <a:r>
              <a:rPr sz="4800" b="1" spc="-30" dirty="0">
                <a:latin typeface="Trebuchet MS"/>
                <a:cs typeface="Trebuchet MS"/>
              </a:rPr>
              <a:t>LL</a:t>
            </a:r>
            <a:r>
              <a:rPr sz="4800" b="1" spc="-5" dirty="0">
                <a:latin typeface="Trebuchet MS"/>
                <a:cs typeface="Trebuchet MS"/>
              </a:rPr>
              <a:t>I</a:t>
            </a:r>
            <a:r>
              <a:rPr sz="4800" b="1" spc="30" dirty="0">
                <a:latin typeface="Trebuchet MS"/>
                <a:cs typeface="Trebuchet MS"/>
              </a:rPr>
              <a:t>N</a:t>
            </a:r>
            <a:r>
              <a:rPr sz="4800" b="1" spc="5" dirty="0">
                <a:latin typeface="Trebuchet MS"/>
                <a:cs typeface="Trebuchet MS"/>
              </a:rPr>
              <a:t>G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4400" y="2438400"/>
            <a:ext cx="6086901" cy="156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 Excel models are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an effective way to forecast future events and occurrences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626117"/>
              </p:ext>
            </p:extLst>
          </p:nvPr>
        </p:nvGraphicFramePr>
        <p:xfrm>
          <a:off x="1666875" y="2019300"/>
          <a:ext cx="4572000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5CB5B-BDD0-5A64-1A7C-37D3C88F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82880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In conclusion, </a:t>
            </a:r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Microsoft Excel is a versatile tool that offers powerful data analysis and visualization capabilities, collaborative features, and automation possibilities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4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/>
              <a:t>PROJECT</a:t>
            </a:r>
            <a:r>
              <a:rPr sz="4250" spc="-85" dirty="0"/>
              <a:t> </a:t>
            </a:r>
            <a:r>
              <a:rPr sz="4250" spc="25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691EEC8-E83B-8506-163B-F39E906CCC0A}"/>
              </a:ext>
            </a:extLst>
          </p:cNvPr>
          <p:cNvSpPr txBox="1"/>
          <p:nvPr/>
        </p:nvSpPr>
        <p:spPr>
          <a:xfrm>
            <a:off x="1217522" y="2123271"/>
            <a:ext cx="8593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Analysis using Excel</a:t>
            </a: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0827FA3-A9D4-0FE5-45BE-664C8C920E82}"/>
              </a:ext>
            </a:extLst>
          </p:cNvPr>
          <p:cNvSpPr txBox="1"/>
          <p:nvPr/>
        </p:nvSpPr>
        <p:spPr>
          <a:xfrm>
            <a:off x="2509807" y="1041533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68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9" name="Rectangle 8"/>
          <p:cNvSpPr/>
          <p:nvPr/>
        </p:nvSpPr>
        <p:spPr>
          <a:xfrm>
            <a:off x="1074336" y="2254032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To write a problem statement on employee performance, you need to </a:t>
            </a:r>
            <a:r>
              <a:rPr lang="en-US" sz="2800" dirty="0">
                <a:solidFill>
                  <a:srgbClr val="040C28"/>
                </a:solidFill>
                <a:latin typeface="Arial Rounded MT Bold" panose="020F0704030504030204" pitchFamily="34" charset="0"/>
              </a:rPr>
              <a:t>identify the specific area of performance that is problematic</a:t>
            </a:r>
            <a:r>
              <a:rPr lang="en-US" sz="2800" dirty="0">
                <a:solidFill>
                  <a:srgbClr val="474747"/>
                </a:solidFill>
                <a:latin typeface="Arial Rounded MT Bold" panose="020F0704030504030204" pitchFamily="34" charset="0"/>
              </a:rPr>
              <a:t>, such as low productivity, high absenteeism, or poor quality of work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050B57B-77CA-84FA-9910-3F41C17BBB48}"/>
              </a:ext>
            </a:extLst>
          </p:cNvPr>
          <p:cNvSpPr txBox="1"/>
          <p:nvPr/>
        </p:nvSpPr>
        <p:spPr>
          <a:xfrm>
            <a:off x="1219200" y="2333445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6469" y="2482632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Drag the Year column in the row field, and </a:t>
            </a:r>
            <a:r>
              <a:rPr lang="en-US" sz="2800" dirty="0" err="1">
                <a:solidFill>
                  <a:srgbClr val="474747"/>
                </a:solidFill>
                <a:latin typeface="Franklin Gothic Medium" panose="020B0603020102020204" pitchFamily="34" charset="0"/>
              </a:rPr>
              <a:t>Performace</a:t>
            </a:r>
            <a:r>
              <a:rPr lang="en-US" sz="2800" dirty="0">
                <a:solidFill>
                  <a:srgbClr val="474747"/>
                </a:solidFill>
                <a:latin typeface="Franklin Gothic Medium" panose="020B0603020102020204" pitchFamily="34" charset="0"/>
              </a:rPr>
              <a:t> Score in the values field. Select the pivot table, Insert a Column Chart, and then Select any cell of the pivot table after that go to the Analyze tab in the ribbon and then Insert slice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7" name="Rectangle 6"/>
          <p:cNvSpPr/>
          <p:nvPr/>
        </p:nvSpPr>
        <p:spPr>
          <a:xfrm>
            <a:off x="1143000" y="2280345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An end user is </a:t>
            </a:r>
            <a:r>
              <a:rPr lang="en-US" sz="28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person or other entity that consumes or makes use of the goods or services produced by businesses</a:t>
            </a:r>
            <a:r>
              <a:rPr lang="en-US" sz="28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In this way, an end user may differ from a customer—since the entity or person that buys a product or service may not be the one who actually uses it.</a:t>
            </a:r>
            <a:endParaRPr lang="en-IN" sz="28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8" name="Rectangle 7"/>
          <p:cNvSpPr/>
          <p:nvPr/>
        </p:nvSpPr>
        <p:spPr>
          <a:xfrm>
            <a:off x="3048000" y="255183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A value proposition is a short statement that communicates why buyers should choose your products or services</a:t>
            </a:r>
            <a:r>
              <a:rPr lang="en-US" sz="2400" dirty="0">
                <a:solidFill>
                  <a:srgbClr val="1F1F1F"/>
                </a:solidFill>
                <a:latin typeface="Franklin Gothic Medium" panose="020B0603020102020204" pitchFamily="34" charset="0"/>
              </a:rPr>
              <a:t>. It's more than just a product or service description — it's the specific solution that your business provides and the promise of value that a customer can expect you to deliver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90500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1F1F1F"/>
                </a:solidFill>
                <a:latin typeface="Google Sans"/>
              </a:rPr>
              <a:t>A data set (or dataset) is </a:t>
            </a:r>
            <a:r>
              <a:rPr lang="en-US" sz="2800" dirty="0">
                <a:solidFill>
                  <a:srgbClr val="040C28"/>
                </a:solidFill>
                <a:latin typeface="Google Sans"/>
              </a:rPr>
              <a:t>a collection of data</a:t>
            </a:r>
            <a:r>
              <a:rPr lang="en-US" sz="2800" dirty="0">
                <a:solidFill>
                  <a:srgbClr val="1F1F1F"/>
                </a:solidFill>
                <a:latin typeface="Google Sans"/>
              </a:rPr>
              <a:t>. In the case of tabular data, a data set corresponds to one or more database tables, where every column of a table represents a particular variable, and each row corresponds to a given record of the data set in question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lang="en-US" sz="4250" spc="20" dirty="0"/>
              <a:t>"</a:t>
            </a:r>
            <a:r>
              <a:rPr sz="4250" spc="10" dirty="0"/>
              <a:t>WOW</a:t>
            </a:r>
            <a:r>
              <a:rPr lang="en-US" sz="4250" spc="10" dirty="0"/>
              <a:t>"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D9CEB2-36E1-0550-426B-2FAF97882044}"/>
              </a:ext>
            </a:extLst>
          </p:cNvPr>
          <p:cNvSpPr txBox="1"/>
          <p:nvPr/>
        </p:nvSpPr>
        <p:spPr>
          <a:xfrm>
            <a:off x="2362200" y="2629641"/>
            <a:ext cx="853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2825652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40C28"/>
                </a:solidFill>
                <a:latin typeface="Franklin Gothic Medium" panose="020B0603020102020204" pitchFamily="34" charset="0"/>
              </a:rPr>
              <a:t>exceeding customer expectations by delivering exceptional experiences that leave a lasting positive impression</a:t>
            </a:r>
            <a:r>
              <a:rPr lang="en-US" dirty="0">
                <a:solidFill>
                  <a:srgbClr val="474747"/>
                </a:solidFill>
                <a:latin typeface="Google Sans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238</Words>
  <Application>Microsoft Office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Franklin Gothic Medium</vt:lpstr>
      <vt:lpstr>Google Sans</vt:lpstr>
      <vt:lpstr>Roboto</vt:lpstr>
      <vt:lpstr>Times New Roman</vt:lpstr>
      <vt:lpstr>Trebuchet MS</vt:lpstr>
      <vt:lpstr>Office Theme</vt:lpstr>
      <vt:lpstr>Employee Data Analysis using Excel  </vt:lpstr>
      <vt:lpstr>PROJECT TITLE</vt:lpstr>
      <vt:lpstr>AGENDA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"WOW" IN OUR SOLUTION</vt:lpstr>
      <vt:lpstr>PowerPoint Presentation</vt:lpstr>
      <vt:lpstr>RESULTS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</dc:title>
  <dc:creator>Konduru Narasimha</dc:creator>
  <cp:lastModifiedBy>Vasu</cp:lastModifiedBy>
  <cp:revision>18</cp:revision>
  <dcterms:created xsi:type="dcterms:W3CDTF">2024-03-29T15:07:22Z</dcterms:created>
  <dcterms:modified xsi:type="dcterms:W3CDTF">2024-09-06T15:46:01Z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